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79" r:id="rId2"/>
    <p:sldId id="278" r:id="rId3"/>
    <p:sldId id="257" r:id="rId4"/>
    <p:sldId id="266" r:id="rId5"/>
    <p:sldId id="271" r:id="rId6"/>
    <p:sldId id="272" r:id="rId7"/>
    <p:sldId id="274" r:id="rId8"/>
    <p:sldId id="267" r:id="rId9"/>
    <p:sldId id="275" r:id="rId10"/>
    <p:sldId id="273" r:id="rId11"/>
    <p:sldId id="276" r:id="rId12"/>
    <p:sldId id="270" r:id="rId13"/>
    <p:sldId id="263" r:id="rId14"/>
    <p:sldId id="27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8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-1290" y="-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Время, затрачиваемое клиентом, проживающим в удаленных сельских населенных пунктах
 Бутурлинского муниципального округа, на получение услуги в Учреждении
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Время, затрачиваемое клиентом, проживающим в удаленных сельских населенных пунктах
 Бутурлинского муниципального округа, на получение услуги в Учреждении
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Время перемещения клиента до Учреждения</c:v>
                </c:pt>
                <c:pt idx="1">
                  <c:v>Время оказание услуги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2"/>
                <c:pt idx="0">
                  <c:v>550</c:v>
                </c:pt>
                <c:pt idx="1">
                  <c:v>45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Время, затрачиваемое клиентом, проживающим в удаленных сельских населенных пунктах
 Бутурлинского муниципального округа, на получение услуги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дистанционном режиме </a:t>
            </a:r>
            <a:r>
              <a:rPr lang="ru-RU" dirty="0"/>
              <a:t>
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Время, затрачиваемое клиентом, проживающим в удаленных сельских населенных пунктах
 Бутурлинского муниципального округа, на получение услуги в режиме онлайн
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Время оказания услуги</c:v>
                </c:pt>
                <c:pt idx="1">
                  <c:v>Высвободившиеся время клиента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2"/>
                <c:pt idx="0">
                  <c:v>45</c:v>
                </c:pt>
                <c:pt idx="1">
                  <c:v>550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/>
      <c:line3D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До начала проекта</c:v>
                </c:pt>
              </c:strCache>
            </c:strRef>
          </c:tx>
          <c:spPr>
            <a:solidFill>
              <a:schemeClr val="accent1"/>
            </a:solidFill>
            <a:effectLst/>
          </c:spPr>
          <c:cat>
            <c:strRef>
              <c:f>Лист1!$A$2:$A$5</c:f>
              <c:strCache>
                <c:ptCount val="2"/>
                <c:pt idx="0">
                  <c:v>До начала проекта</c:v>
                </c:pt>
                <c:pt idx="1">
                  <c:v>В конце проекта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DA-4D42-A729-1FCCB8C8541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 конце проекта</c:v>
                </c:pt>
              </c:strCache>
            </c:strRef>
          </c:tx>
          <c:spPr>
            <a:solidFill>
              <a:schemeClr val="accent2"/>
            </a:solidFill>
            <a:effectLst/>
          </c:spPr>
          <c:cat>
            <c:strRef>
              <c:f>Лист1!$A$2:$A$5</c:f>
              <c:strCache>
                <c:ptCount val="2"/>
                <c:pt idx="0">
                  <c:v>До начала проекта</c:v>
                </c:pt>
                <c:pt idx="1">
                  <c:v>В конце проекта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DA-4D42-A729-1FCCB8C8541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effectLst/>
          </c:spPr>
          <c:cat>
            <c:strRef>
              <c:f>Лист1!$A$2:$A$5</c:f>
              <c:strCache>
                <c:ptCount val="2"/>
                <c:pt idx="0">
                  <c:v>До начала проекта</c:v>
                </c:pt>
                <c:pt idx="1">
                  <c:v>В конце проекта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DA-4D42-A729-1FCCB8C8541E}"/>
            </c:ext>
          </c:extLst>
        </c:ser>
        <c:axId val="176128000"/>
        <c:axId val="176129920"/>
        <c:axId val="176098368"/>
      </c:line3DChart>
      <c:catAx>
        <c:axId val="1761280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76129920"/>
        <c:crosses val="autoZero"/>
        <c:auto val="1"/>
        <c:lblAlgn val="ctr"/>
        <c:lblOffset val="100"/>
      </c:catAx>
      <c:valAx>
        <c:axId val="1761299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128000"/>
        <c:crosses val="autoZero"/>
        <c:crossBetween val="between"/>
      </c:valAx>
      <c:serAx>
        <c:axId val="176098368"/>
        <c:scaling>
          <c:orientation val="minMax"/>
        </c:scaling>
        <c:delete val="1"/>
        <c:axPos val="b"/>
        <c:tickLblPos val="nextTo"/>
        <c:crossAx val="176129920"/>
        <c:crosses val="autoZero"/>
      </c:serAx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Блок-схема: подготовка 8">
            <a:extLst>
              <a:ext uri="{FF2B5EF4-FFF2-40B4-BE49-F238E27FC236}">
                <a16:creationId xmlns:a16="http://schemas.microsoft.com/office/drawing/2014/main" xmlns="" id="{F9A0267F-C1EC-4886-81F1-F1B366ABF0E6}"/>
              </a:ext>
            </a:extLst>
          </p:cNvPr>
          <p:cNvSpPr/>
          <p:nvPr userDrawn="1"/>
        </p:nvSpPr>
        <p:spPr>
          <a:xfrm rot="2913810">
            <a:off x="8732202" y="-979937"/>
            <a:ext cx="4256654" cy="3746927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624 h 10624"/>
              <a:gd name="connsiteX1" fmla="*/ 2000 w 10000"/>
              <a:gd name="connsiteY1" fmla="*/ 624 h 10624"/>
              <a:gd name="connsiteX2" fmla="*/ 8000 w 10000"/>
              <a:gd name="connsiteY2" fmla="*/ 624 h 10624"/>
              <a:gd name="connsiteX3" fmla="*/ 10000 w 10000"/>
              <a:gd name="connsiteY3" fmla="*/ 5624 h 10624"/>
              <a:gd name="connsiteX4" fmla="*/ 8000 w 10000"/>
              <a:gd name="connsiteY4" fmla="*/ 10624 h 10624"/>
              <a:gd name="connsiteX5" fmla="*/ 2000 w 10000"/>
              <a:gd name="connsiteY5" fmla="*/ 10624 h 10624"/>
              <a:gd name="connsiteX6" fmla="*/ 0 w 10000"/>
              <a:gd name="connsiteY6" fmla="*/ 5624 h 10624"/>
              <a:gd name="connsiteX0" fmla="*/ 0 w 10000"/>
              <a:gd name="connsiteY0" fmla="*/ 5624 h 10624"/>
              <a:gd name="connsiteX1" fmla="*/ 2000 w 10000"/>
              <a:gd name="connsiteY1" fmla="*/ 624 h 10624"/>
              <a:gd name="connsiteX2" fmla="*/ 8000 w 10000"/>
              <a:gd name="connsiteY2" fmla="*/ 624 h 10624"/>
              <a:gd name="connsiteX3" fmla="*/ 10000 w 10000"/>
              <a:gd name="connsiteY3" fmla="*/ 5624 h 10624"/>
              <a:gd name="connsiteX4" fmla="*/ 8000 w 10000"/>
              <a:gd name="connsiteY4" fmla="*/ 10624 h 10624"/>
              <a:gd name="connsiteX5" fmla="*/ 2000 w 10000"/>
              <a:gd name="connsiteY5" fmla="*/ 10624 h 10624"/>
              <a:gd name="connsiteX6" fmla="*/ 0 w 10000"/>
              <a:gd name="connsiteY6" fmla="*/ 5624 h 10624"/>
              <a:gd name="connsiteX0" fmla="*/ 0 w 10000"/>
              <a:gd name="connsiteY0" fmla="*/ 5624 h 11248"/>
              <a:gd name="connsiteX1" fmla="*/ 2000 w 10000"/>
              <a:gd name="connsiteY1" fmla="*/ 624 h 11248"/>
              <a:gd name="connsiteX2" fmla="*/ 8000 w 10000"/>
              <a:gd name="connsiteY2" fmla="*/ 624 h 11248"/>
              <a:gd name="connsiteX3" fmla="*/ 10000 w 10000"/>
              <a:gd name="connsiteY3" fmla="*/ 5624 h 11248"/>
              <a:gd name="connsiteX4" fmla="*/ 8000 w 10000"/>
              <a:gd name="connsiteY4" fmla="*/ 10624 h 11248"/>
              <a:gd name="connsiteX5" fmla="*/ 2000 w 10000"/>
              <a:gd name="connsiteY5" fmla="*/ 10624 h 11248"/>
              <a:gd name="connsiteX6" fmla="*/ 0 w 10000"/>
              <a:gd name="connsiteY6" fmla="*/ 5624 h 11248"/>
              <a:gd name="connsiteX0" fmla="*/ 0 w 10000"/>
              <a:gd name="connsiteY0" fmla="*/ 5624 h 11248"/>
              <a:gd name="connsiteX1" fmla="*/ 2000 w 10000"/>
              <a:gd name="connsiteY1" fmla="*/ 624 h 11248"/>
              <a:gd name="connsiteX2" fmla="*/ 8000 w 10000"/>
              <a:gd name="connsiteY2" fmla="*/ 624 h 11248"/>
              <a:gd name="connsiteX3" fmla="*/ 10000 w 10000"/>
              <a:gd name="connsiteY3" fmla="*/ 5624 h 11248"/>
              <a:gd name="connsiteX4" fmla="*/ 8000 w 10000"/>
              <a:gd name="connsiteY4" fmla="*/ 10624 h 11248"/>
              <a:gd name="connsiteX5" fmla="*/ 2000 w 10000"/>
              <a:gd name="connsiteY5" fmla="*/ 10624 h 11248"/>
              <a:gd name="connsiteX6" fmla="*/ 0 w 10000"/>
              <a:gd name="connsiteY6" fmla="*/ 5624 h 11248"/>
              <a:gd name="connsiteX0" fmla="*/ 0 w 10177"/>
              <a:gd name="connsiteY0" fmla="*/ 5624 h 11248"/>
              <a:gd name="connsiteX1" fmla="*/ 2000 w 10177"/>
              <a:gd name="connsiteY1" fmla="*/ 624 h 11248"/>
              <a:gd name="connsiteX2" fmla="*/ 8000 w 10177"/>
              <a:gd name="connsiteY2" fmla="*/ 624 h 11248"/>
              <a:gd name="connsiteX3" fmla="*/ 10000 w 10177"/>
              <a:gd name="connsiteY3" fmla="*/ 5624 h 11248"/>
              <a:gd name="connsiteX4" fmla="*/ 8000 w 10177"/>
              <a:gd name="connsiteY4" fmla="*/ 10624 h 11248"/>
              <a:gd name="connsiteX5" fmla="*/ 2000 w 10177"/>
              <a:gd name="connsiteY5" fmla="*/ 10624 h 11248"/>
              <a:gd name="connsiteX6" fmla="*/ 0 w 10177"/>
              <a:gd name="connsiteY6" fmla="*/ 5624 h 11248"/>
              <a:gd name="connsiteX0" fmla="*/ 0 w 10177"/>
              <a:gd name="connsiteY0" fmla="*/ 5962 h 11586"/>
              <a:gd name="connsiteX1" fmla="*/ 2000 w 10177"/>
              <a:gd name="connsiteY1" fmla="*/ 962 h 11586"/>
              <a:gd name="connsiteX2" fmla="*/ 8000 w 10177"/>
              <a:gd name="connsiteY2" fmla="*/ 962 h 11586"/>
              <a:gd name="connsiteX3" fmla="*/ 10000 w 10177"/>
              <a:gd name="connsiteY3" fmla="*/ 5962 h 11586"/>
              <a:gd name="connsiteX4" fmla="*/ 8000 w 10177"/>
              <a:gd name="connsiteY4" fmla="*/ 10962 h 11586"/>
              <a:gd name="connsiteX5" fmla="*/ 2000 w 10177"/>
              <a:gd name="connsiteY5" fmla="*/ 10962 h 11586"/>
              <a:gd name="connsiteX6" fmla="*/ 0 w 10177"/>
              <a:gd name="connsiteY6" fmla="*/ 5962 h 11586"/>
              <a:gd name="connsiteX0" fmla="*/ 0 w 10177"/>
              <a:gd name="connsiteY0" fmla="*/ 6106 h 11730"/>
              <a:gd name="connsiteX1" fmla="*/ 2000 w 10177"/>
              <a:gd name="connsiteY1" fmla="*/ 1106 h 11730"/>
              <a:gd name="connsiteX2" fmla="*/ 8000 w 10177"/>
              <a:gd name="connsiteY2" fmla="*/ 1106 h 11730"/>
              <a:gd name="connsiteX3" fmla="*/ 10000 w 10177"/>
              <a:gd name="connsiteY3" fmla="*/ 6106 h 11730"/>
              <a:gd name="connsiteX4" fmla="*/ 8000 w 10177"/>
              <a:gd name="connsiteY4" fmla="*/ 11106 h 11730"/>
              <a:gd name="connsiteX5" fmla="*/ 2000 w 10177"/>
              <a:gd name="connsiteY5" fmla="*/ 11106 h 11730"/>
              <a:gd name="connsiteX6" fmla="*/ 0 w 10177"/>
              <a:gd name="connsiteY6" fmla="*/ 6106 h 11730"/>
              <a:gd name="connsiteX0" fmla="*/ 0 w 13283"/>
              <a:gd name="connsiteY0" fmla="*/ 5461 h 11278"/>
              <a:gd name="connsiteX1" fmla="*/ 2000 w 13283"/>
              <a:gd name="connsiteY1" fmla="*/ 461 h 11278"/>
              <a:gd name="connsiteX2" fmla="*/ 8000 w 13283"/>
              <a:gd name="connsiteY2" fmla="*/ 461 h 11278"/>
              <a:gd name="connsiteX3" fmla="*/ 13209 w 13283"/>
              <a:gd name="connsiteY3" fmla="*/ 2549 h 11278"/>
              <a:gd name="connsiteX4" fmla="*/ 8000 w 13283"/>
              <a:gd name="connsiteY4" fmla="*/ 10461 h 11278"/>
              <a:gd name="connsiteX5" fmla="*/ 2000 w 13283"/>
              <a:gd name="connsiteY5" fmla="*/ 10461 h 11278"/>
              <a:gd name="connsiteX6" fmla="*/ 0 w 13283"/>
              <a:gd name="connsiteY6" fmla="*/ 5461 h 11278"/>
              <a:gd name="connsiteX0" fmla="*/ 1 w 13284"/>
              <a:gd name="connsiteY0" fmla="*/ 5030 h 10847"/>
              <a:gd name="connsiteX1" fmla="*/ 1780 w 13284"/>
              <a:gd name="connsiteY1" fmla="*/ 1181 h 10847"/>
              <a:gd name="connsiteX2" fmla="*/ 8001 w 13284"/>
              <a:gd name="connsiteY2" fmla="*/ 30 h 10847"/>
              <a:gd name="connsiteX3" fmla="*/ 13210 w 13284"/>
              <a:gd name="connsiteY3" fmla="*/ 2118 h 10847"/>
              <a:gd name="connsiteX4" fmla="*/ 8001 w 13284"/>
              <a:gd name="connsiteY4" fmla="*/ 10030 h 10847"/>
              <a:gd name="connsiteX5" fmla="*/ 2001 w 13284"/>
              <a:gd name="connsiteY5" fmla="*/ 10030 h 10847"/>
              <a:gd name="connsiteX6" fmla="*/ 1 w 13284"/>
              <a:gd name="connsiteY6" fmla="*/ 5030 h 10847"/>
              <a:gd name="connsiteX0" fmla="*/ 1 w 13216"/>
              <a:gd name="connsiteY0" fmla="*/ 5030 h 10033"/>
              <a:gd name="connsiteX1" fmla="*/ 1780 w 13216"/>
              <a:gd name="connsiteY1" fmla="*/ 1181 h 10033"/>
              <a:gd name="connsiteX2" fmla="*/ 8001 w 13216"/>
              <a:gd name="connsiteY2" fmla="*/ 30 h 10033"/>
              <a:gd name="connsiteX3" fmla="*/ 13210 w 13216"/>
              <a:gd name="connsiteY3" fmla="*/ 2118 h 10033"/>
              <a:gd name="connsiteX4" fmla="*/ 6960 w 13216"/>
              <a:gd name="connsiteY4" fmla="*/ 5720 h 10033"/>
              <a:gd name="connsiteX5" fmla="*/ 2001 w 13216"/>
              <a:gd name="connsiteY5" fmla="*/ 10030 h 10033"/>
              <a:gd name="connsiteX6" fmla="*/ 1 w 13216"/>
              <a:gd name="connsiteY6" fmla="*/ 5030 h 10033"/>
              <a:gd name="connsiteX0" fmla="*/ 1 w 9384"/>
              <a:gd name="connsiteY0" fmla="*/ 5009 h 10012"/>
              <a:gd name="connsiteX1" fmla="*/ 1780 w 9384"/>
              <a:gd name="connsiteY1" fmla="*/ 1160 h 10012"/>
              <a:gd name="connsiteX2" fmla="*/ 8001 w 9384"/>
              <a:gd name="connsiteY2" fmla="*/ 9 h 10012"/>
              <a:gd name="connsiteX3" fmla="*/ 9336 w 9384"/>
              <a:gd name="connsiteY3" fmla="*/ 1591 h 10012"/>
              <a:gd name="connsiteX4" fmla="*/ 6960 w 9384"/>
              <a:gd name="connsiteY4" fmla="*/ 5699 h 10012"/>
              <a:gd name="connsiteX5" fmla="*/ 2001 w 9384"/>
              <a:gd name="connsiteY5" fmla="*/ 10009 h 10012"/>
              <a:gd name="connsiteX6" fmla="*/ 1 w 9384"/>
              <a:gd name="connsiteY6" fmla="*/ 5009 h 10012"/>
              <a:gd name="connsiteX0" fmla="*/ 2 w 10071"/>
              <a:gd name="connsiteY0" fmla="*/ 5003 h 10106"/>
              <a:gd name="connsiteX1" fmla="*/ 1898 w 10071"/>
              <a:gd name="connsiteY1" fmla="*/ 1159 h 10106"/>
              <a:gd name="connsiteX2" fmla="*/ 8527 w 10071"/>
              <a:gd name="connsiteY2" fmla="*/ 9 h 10106"/>
              <a:gd name="connsiteX3" fmla="*/ 9950 w 10071"/>
              <a:gd name="connsiteY3" fmla="*/ 1589 h 10106"/>
              <a:gd name="connsiteX4" fmla="*/ 6352 w 10071"/>
              <a:gd name="connsiteY4" fmla="*/ 7894 h 10106"/>
              <a:gd name="connsiteX5" fmla="*/ 2133 w 10071"/>
              <a:gd name="connsiteY5" fmla="*/ 9997 h 10106"/>
              <a:gd name="connsiteX6" fmla="*/ 2 w 10071"/>
              <a:gd name="connsiteY6" fmla="*/ 5003 h 10106"/>
              <a:gd name="connsiteX0" fmla="*/ 52 w 10086"/>
              <a:gd name="connsiteY0" fmla="*/ 5542 h 10645"/>
              <a:gd name="connsiteX1" fmla="*/ 4241 w 10086"/>
              <a:gd name="connsiteY1" fmla="*/ 395 h 10645"/>
              <a:gd name="connsiteX2" fmla="*/ 8577 w 10086"/>
              <a:gd name="connsiteY2" fmla="*/ 548 h 10645"/>
              <a:gd name="connsiteX3" fmla="*/ 10000 w 10086"/>
              <a:gd name="connsiteY3" fmla="*/ 2128 h 10645"/>
              <a:gd name="connsiteX4" fmla="*/ 6402 w 10086"/>
              <a:gd name="connsiteY4" fmla="*/ 8433 h 10645"/>
              <a:gd name="connsiteX5" fmla="*/ 2183 w 10086"/>
              <a:gd name="connsiteY5" fmla="*/ 10536 h 10645"/>
              <a:gd name="connsiteX6" fmla="*/ 52 w 10086"/>
              <a:gd name="connsiteY6" fmla="*/ 5542 h 10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86" h="10645">
                <a:moveTo>
                  <a:pt x="52" y="5542"/>
                </a:moveTo>
                <a:cubicBezTo>
                  <a:pt x="395" y="3852"/>
                  <a:pt x="2820" y="1227"/>
                  <a:pt x="4241" y="395"/>
                </a:cubicBezTo>
                <a:cubicBezTo>
                  <a:pt x="5661" y="-437"/>
                  <a:pt x="7617" y="259"/>
                  <a:pt x="8577" y="548"/>
                </a:cubicBezTo>
                <a:cubicBezTo>
                  <a:pt x="9537" y="837"/>
                  <a:pt x="10362" y="814"/>
                  <a:pt x="10000" y="2128"/>
                </a:cubicBezTo>
                <a:cubicBezTo>
                  <a:pt x="9638" y="3442"/>
                  <a:pt x="7704" y="7032"/>
                  <a:pt x="6402" y="8433"/>
                </a:cubicBezTo>
                <a:cubicBezTo>
                  <a:pt x="5100" y="9834"/>
                  <a:pt x="3241" y="11018"/>
                  <a:pt x="2183" y="10536"/>
                </a:cubicBezTo>
                <a:cubicBezTo>
                  <a:pt x="1125" y="10054"/>
                  <a:pt x="-291" y="7232"/>
                  <a:pt x="52" y="5542"/>
                </a:cubicBezTo>
                <a:close/>
              </a:path>
            </a:pathLst>
          </a:custGeom>
          <a:solidFill>
            <a:srgbClr val="C4D8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одготовка 8">
            <a:extLst>
              <a:ext uri="{FF2B5EF4-FFF2-40B4-BE49-F238E27FC236}">
                <a16:creationId xmlns:a16="http://schemas.microsoft.com/office/drawing/2014/main" xmlns="" id="{66D259D0-2C82-4856-BA4F-64F4DDF012A3}"/>
              </a:ext>
            </a:extLst>
          </p:cNvPr>
          <p:cNvSpPr/>
          <p:nvPr userDrawn="1"/>
        </p:nvSpPr>
        <p:spPr>
          <a:xfrm rot="2913810">
            <a:off x="-414448" y="4390823"/>
            <a:ext cx="4195111" cy="4158183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624 h 10624"/>
              <a:gd name="connsiteX1" fmla="*/ 2000 w 10000"/>
              <a:gd name="connsiteY1" fmla="*/ 624 h 10624"/>
              <a:gd name="connsiteX2" fmla="*/ 8000 w 10000"/>
              <a:gd name="connsiteY2" fmla="*/ 624 h 10624"/>
              <a:gd name="connsiteX3" fmla="*/ 10000 w 10000"/>
              <a:gd name="connsiteY3" fmla="*/ 5624 h 10624"/>
              <a:gd name="connsiteX4" fmla="*/ 8000 w 10000"/>
              <a:gd name="connsiteY4" fmla="*/ 10624 h 10624"/>
              <a:gd name="connsiteX5" fmla="*/ 2000 w 10000"/>
              <a:gd name="connsiteY5" fmla="*/ 10624 h 10624"/>
              <a:gd name="connsiteX6" fmla="*/ 0 w 10000"/>
              <a:gd name="connsiteY6" fmla="*/ 5624 h 10624"/>
              <a:gd name="connsiteX0" fmla="*/ 0 w 10000"/>
              <a:gd name="connsiteY0" fmla="*/ 5624 h 10624"/>
              <a:gd name="connsiteX1" fmla="*/ 2000 w 10000"/>
              <a:gd name="connsiteY1" fmla="*/ 624 h 10624"/>
              <a:gd name="connsiteX2" fmla="*/ 8000 w 10000"/>
              <a:gd name="connsiteY2" fmla="*/ 624 h 10624"/>
              <a:gd name="connsiteX3" fmla="*/ 10000 w 10000"/>
              <a:gd name="connsiteY3" fmla="*/ 5624 h 10624"/>
              <a:gd name="connsiteX4" fmla="*/ 8000 w 10000"/>
              <a:gd name="connsiteY4" fmla="*/ 10624 h 10624"/>
              <a:gd name="connsiteX5" fmla="*/ 2000 w 10000"/>
              <a:gd name="connsiteY5" fmla="*/ 10624 h 10624"/>
              <a:gd name="connsiteX6" fmla="*/ 0 w 10000"/>
              <a:gd name="connsiteY6" fmla="*/ 5624 h 10624"/>
              <a:gd name="connsiteX0" fmla="*/ 0 w 10000"/>
              <a:gd name="connsiteY0" fmla="*/ 5624 h 11248"/>
              <a:gd name="connsiteX1" fmla="*/ 2000 w 10000"/>
              <a:gd name="connsiteY1" fmla="*/ 624 h 11248"/>
              <a:gd name="connsiteX2" fmla="*/ 8000 w 10000"/>
              <a:gd name="connsiteY2" fmla="*/ 624 h 11248"/>
              <a:gd name="connsiteX3" fmla="*/ 10000 w 10000"/>
              <a:gd name="connsiteY3" fmla="*/ 5624 h 11248"/>
              <a:gd name="connsiteX4" fmla="*/ 8000 w 10000"/>
              <a:gd name="connsiteY4" fmla="*/ 10624 h 11248"/>
              <a:gd name="connsiteX5" fmla="*/ 2000 w 10000"/>
              <a:gd name="connsiteY5" fmla="*/ 10624 h 11248"/>
              <a:gd name="connsiteX6" fmla="*/ 0 w 10000"/>
              <a:gd name="connsiteY6" fmla="*/ 5624 h 11248"/>
              <a:gd name="connsiteX0" fmla="*/ 0 w 10000"/>
              <a:gd name="connsiteY0" fmla="*/ 5624 h 11248"/>
              <a:gd name="connsiteX1" fmla="*/ 2000 w 10000"/>
              <a:gd name="connsiteY1" fmla="*/ 624 h 11248"/>
              <a:gd name="connsiteX2" fmla="*/ 8000 w 10000"/>
              <a:gd name="connsiteY2" fmla="*/ 624 h 11248"/>
              <a:gd name="connsiteX3" fmla="*/ 10000 w 10000"/>
              <a:gd name="connsiteY3" fmla="*/ 5624 h 11248"/>
              <a:gd name="connsiteX4" fmla="*/ 8000 w 10000"/>
              <a:gd name="connsiteY4" fmla="*/ 10624 h 11248"/>
              <a:gd name="connsiteX5" fmla="*/ 2000 w 10000"/>
              <a:gd name="connsiteY5" fmla="*/ 10624 h 11248"/>
              <a:gd name="connsiteX6" fmla="*/ 0 w 10000"/>
              <a:gd name="connsiteY6" fmla="*/ 5624 h 11248"/>
              <a:gd name="connsiteX0" fmla="*/ 0 w 10177"/>
              <a:gd name="connsiteY0" fmla="*/ 5624 h 11248"/>
              <a:gd name="connsiteX1" fmla="*/ 2000 w 10177"/>
              <a:gd name="connsiteY1" fmla="*/ 624 h 11248"/>
              <a:gd name="connsiteX2" fmla="*/ 8000 w 10177"/>
              <a:gd name="connsiteY2" fmla="*/ 624 h 11248"/>
              <a:gd name="connsiteX3" fmla="*/ 10000 w 10177"/>
              <a:gd name="connsiteY3" fmla="*/ 5624 h 11248"/>
              <a:gd name="connsiteX4" fmla="*/ 8000 w 10177"/>
              <a:gd name="connsiteY4" fmla="*/ 10624 h 11248"/>
              <a:gd name="connsiteX5" fmla="*/ 2000 w 10177"/>
              <a:gd name="connsiteY5" fmla="*/ 10624 h 11248"/>
              <a:gd name="connsiteX6" fmla="*/ 0 w 10177"/>
              <a:gd name="connsiteY6" fmla="*/ 5624 h 11248"/>
              <a:gd name="connsiteX0" fmla="*/ 0 w 10177"/>
              <a:gd name="connsiteY0" fmla="*/ 5962 h 11586"/>
              <a:gd name="connsiteX1" fmla="*/ 2000 w 10177"/>
              <a:gd name="connsiteY1" fmla="*/ 962 h 11586"/>
              <a:gd name="connsiteX2" fmla="*/ 8000 w 10177"/>
              <a:gd name="connsiteY2" fmla="*/ 962 h 11586"/>
              <a:gd name="connsiteX3" fmla="*/ 10000 w 10177"/>
              <a:gd name="connsiteY3" fmla="*/ 5962 h 11586"/>
              <a:gd name="connsiteX4" fmla="*/ 8000 w 10177"/>
              <a:gd name="connsiteY4" fmla="*/ 10962 h 11586"/>
              <a:gd name="connsiteX5" fmla="*/ 2000 w 10177"/>
              <a:gd name="connsiteY5" fmla="*/ 10962 h 11586"/>
              <a:gd name="connsiteX6" fmla="*/ 0 w 10177"/>
              <a:gd name="connsiteY6" fmla="*/ 5962 h 11586"/>
              <a:gd name="connsiteX0" fmla="*/ 0 w 10177"/>
              <a:gd name="connsiteY0" fmla="*/ 6106 h 11730"/>
              <a:gd name="connsiteX1" fmla="*/ 2000 w 10177"/>
              <a:gd name="connsiteY1" fmla="*/ 1106 h 11730"/>
              <a:gd name="connsiteX2" fmla="*/ 8000 w 10177"/>
              <a:gd name="connsiteY2" fmla="*/ 1106 h 11730"/>
              <a:gd name="connsiteX3" fmla="*/ 10000 w 10177"/>
              <a:gd name="connsiteY3" fmla="*/ 6106 h 11730"/>
              <a:gd name="connsiteX4" fmla="*/ 8000 w 10177"/>
              <a:gd name="connsiteY4" fmla="*/ 11106 h 11730"/>
              <a:gd name="connsiteX5" fmla="*/ 2000 w 10177"/>
              <a:gd name="connsiteY5" fmla="*/ 11106 h 11730"/>
              <a:gd name="connsiteX6" fmla="*/ 0 w 10177"/>
              <a:gd name="connsiteY6" fmla="*/ 6106 h 11730"/>
              <a:gd name="connsiteX0" fmla="*/ 0 w 13283"/>
              <a:gd name="connsiteY0" fmla="*/ 5461 h 11278"/>
              <a:gd name="connsiteX1" fmla="*/ 2000 w 13283"/>
              <a:gd name="connsiteY1" fmla="*/ 461 h 11278"/>
              <a:gd name="connsiteX2" fmla="*/ 8000 w 13283"/>
              <a:gd name="connsiteY2" fmla="*/ 461 h 11278"/>
              <a:gd name="connsiteX3" fmla="*/ 13209 w 13283"/>
              <a:gd name="connsiteY3" fmla="*/ 2549 h 11278"/>
              <a:gd name="connsiteX4" fmla="*/ 8000 w 13283"/>
              <a:gd name="connsiteY4" fmla="*/ 10461 h 11278"/>
              <a:gd name="connsiteX5" fmla="*/ 2000 w 13283"/>
              <a:gd name="connsiteY5" fmla="*/ 10461 h 11278"/>
              <a:gd name="connsiteX6" fmla="*/ 0 w 13283"/>
              <a:gd name="connsiteY6" fmla="*/ 5461 h 11278"/>
              <a:gd name="connsiteX0" fmla="*/ 1 w 13284"/>
              <a:gd name="connsiteY0" fmla="*/ 5030 h 10847"/>
              <a:gd name="connsiteX1" fmla="*/ 1780 w 13284"/>
              <a:gd name="connsiteY1" fmla="*/ 1181 h 10847"/>
              <a:gd name="connsiteX2" fmla="*/ 8001 w 13284"/>
              <a:gd name="connsiteY2" fmla="*/ 30 h 10847"/>
              <a:gd name="connsiteX3" fmla="*/ 13210 w 13284"/>
              <a:gd name="connsiteY3" fmla="*/ 2118 h 10847"/>
              <a:gd name="connsiteX4" fmla="*/ 8001 w 13284"/>
              <a:gd name="connsiteY4" fmla="*/ 10030 h 10847"/>
              <a:gd name="connsiteX5" fmla="*/ 2001 w 13284"/>
              <a:gd name="connsiteY5" fmla="*/ 10030 h 10847"/>
              <a:gd name="connsiteX6" fmla="*/ 1 w 13284"/>
              <a:gd name="connsiteY6" fmla="*/ 5030 h 10847"/>
              <a:gd name="connsiteX0" fmla="*/ 1 w 13216"/>
              <a:gd name="connsiteY0" fmla="*/ 5030 h 10033"/>
              <a:gd name="connsiteX1" fmla="*/ 1780 w 13216"/>
              <a:gd name="connsiteY1" fmla="*/ 1181 h 10033"/>
              <a:gd name="connsiteX2" fmla="*/ 8001 w 13216"/>
              <a:gd name="connsiteY2" fmla="*/ 30 h 10033"/>
              <a:gd name="connsiteX3" fmla="*/ 13210 w 13216"/>
              <a:gd name="connsiteY3" fmla="*/ 2118 h 10033"/>
              <a:gd name="connsiteX4" fmla="*/ 6960 w 13216"/>
              <a:gd name="connsiteY4" fmla="*/ 5720 h 10033"/>
              <a:gd name="connsiteX5" fmla="*/ 2001 w 13216"/>
              <a:gd name="connsiteY5" fmla="*/ 10030 h 10033"/>
              <a:gd name="connsiteX6" fmla="*/ 1 w 13216"/>
              <a:gd name="connsiteY6" fmla="*/ 5030 h 10033"/>
              <a:gd name="connsiteX0" fmla="*/ 1 w 9384"/>
              <a:gd name="connsiteY0" fmla="*/ 5009 h 10012"/>
              <a:gd name="connsiteX1" fmla="*/ 1780 w 9384"/>
              <a:gd name="connsiteY1" fmla="*/ 1160 h 10012"/>
              <a:gd name="connsiteX2" fmla="*/ 8001 w 9384"/>
              <a:gd name="connsiteY2" fmla="*/ 9 h 10012"/>
              <a:gd name="connsiteX3" fmla="*/ 9336 w 9384"/>
              <a:gd name="connsiteY3" fmla="*/ 1591 h 10012"/>
              <a:gd name="connsiteX4" fmla="*/ 6960 w 9384"/>
              <a:gd name="connsiteY4" fmla="*/ 5699 h 10012"/>
              <a:gd name="connsiteX5" fmla="*/ 2001 w 9384"/>
              <a:gd name="connsiteY5" fmla="*/ 10009 h 10012"/>
              <a:gd name="connsiteX6" fmla="*/ 1 w 9384"/>
              <a:gd name="connsiteY6" fmla="*/ 5009 h 10012"/>
              <a:gd name="connsiteX0" fmla="*/ 2 w 10071"/>
              <a:gd name="connsiteY0" fmla="*/ 5003 h 10106"/>
              <a:gd name="connsiteX1" fmla="*/ 1898 w 10071"/>
              <a:gd name="connsiteY1" fmla="*/ 1159 h 10106"/>
              <a:gd name="connsiteX2" fmla="*/ 8527 w 10071"/>
              <a:gd name="connsiteY2" fmla="*/ 9 h 10106"/>
              <a:gd name="connsiteX3" fmla="*/ 9950 w 10071"/>
              <a:gd name="connsiteY3" fmla="*/ 1589 h 10106"/>
              <a:gd name="connsiteX4" fmla="*/ 6352 w 10071"/>
              <a:gd name="connsiteY4" fmla="*/ 7894 h 10106"/>
              <a:gd name="connsiteX5" fmla="*/ 2133 w 10071"/>
              <a:gd name="connsiteY5" fmla="*/ 9997 h 10106"/>
              <a:gd name="connsiteX6" fmla="*/ 2 w 10071"/>
              <a:gd name="connsiteY6" fmla="*/ 5003 h 10106"/>
              <a:gd name="connsiteX0" fmla="*/ 52 w 10086"/>
              <a:gd name="connsiteY0" fmla="*/ 5542 h 10645"/>
              <a:gd name="connsiteX1" fmla="*/ 4241 w 10086"/>
              <a:gd name="connsiteY1" fmla="*/ 395 h 10645"/>
              <a:gd name="connsiteX2" fmla="*/ 8577 w 10086"/>
              <a:gd name="connsiteY2" fmla="*/ 548 h 10645"/>
              <a:gd name="connsiteX3" fmla="*/ 10000 w 10086"/>
              <a:gd name="connsiteY3" fmla="*/ 2128 h 10645"/>
              <a:gd name="connsiteX4" fmla="*/ 6402 w 10086"/>
              <a:gd name="connsiteY4" fmla="*/ 8433 h 10645"/>
              <a:gd name="connsiteX5" fmla="*/ 2183 w 10086"/>
              <a:gd name="connsiteY5" fmla="*/ 10536 h 10645"/>
              <a:gd name="connsiteX6" fmla="*/ 52 w 10086"/>
              <a:gd name="connsiteY6" fmla="*/ 5542 h 10645"/>
              <a:gd name="connsiteX0" fmla="*/ 209 w 10218"/>
              <a:gd name="connsiteY0" fmla="*/ 6429 h 11532"/>
              <a:gd name="connsiteX1" fmla="*/ 7414 w 10218"/>
              <a:gd name="connsiteY1" fmla="*/ 239 h 11532"/>
              <a:gd name="connsiteX2" fmla="*/ 8734 w 10218"/>
              <a:gd name="connsiteY2" fmla="*/ 1435 h 11532"/>
              <a:gd name="connsiteX3" fmla="*/ 10157 w 10218"/>
              <a:gd name="connsiteY3" fmla="*/ 3015 h 11532"/>
              <a:gd name="connsiteX4" fmla="*/ 6559 w 10218"/>
              <a:gd name="connsiteY4" fmla="*/ 9320 h 11532"/>
              <a:gd name="connsiteX5" fmla="*/ 2340 w 10218"/>
              <a:gd name="connsiteY5" fmla="*/ 11423 h 11532"/>
              <a:gd name="connsiteX6" fmla="*/ 209 w 10218"/>
              <a:gd name="connsiteY6" fmla="*/ 6429 h 11532"/>
              <a:gd name="connsiteX0" fmla="*/ 209 w 10937"/>
              <a:gd name="connsiteY0" fmla="*/ 6698 h 11801"/>
              <a:gd name="connsiteX1" fmla="*/ 7414 w 10937"/>
              <a:gd name="connsiteY1" fmla="*/ 508 h 11801"/>
              <a:gd name="connsiteX2" fmla="*/ 10727 w 10937"/>
              <a:gd name="connsiteY2" fmla="*/ 679 h 11801"/>
              <a:gd name="connsiteX3" fmla="*/ 10157 w 10937"/>
              <a:gd name="connsiteY3" fmla="*/ 3284 h 11801"/>
              <a:gd name="connsiteX4" fmla="*/ 6559 w 10937"/>
              <a:gd name="connsiteY4" fmla="*/ 9589 h 11801"/>
              <a:gd name="connsiteX5" fmla="*/ 2340 w 10937"/>
              <a:gd name="connsiteY5" fmla="*/ 11692 h 11801"/>
              <a:gd name="connsiteX6" fmla="*/ 209 w 10937"/>
              <a:gd name="connsiteY6" fmla="*/ 6698 h 11801"/>
              <a:gd name="connsiteX0" fmla="*/ 334 w 9875"/>
              <a:gd name="connsiteY0" fmla="*/ 4034 h 11771"/>
              <a:gd name="connsiteX1" fmla="*/ 6352 w 9875"/>
              <a:gd name="connsiteY1" fmla="*/ 328 h 11771"/>
              <a:gd name="connsiteX2" fmla="*/ 9665 w 9875"/>
              <a:gd name="connsiteY2" fmla="*/ 499 h 11771"/>
              <a:gd name="connsiteX3" fmla="*/ 9095 w 9875"/>
              <a:gd name="connsiteY3" fmla="*/ 3104 h 11771"/>
              <a:gd name="connsiteX4" fmla="*/ 5497 w 9875"/>
              <a:gd name="connsiteY4" fmla="*/ 9409 h 11771"/>
              <a:gd name="connsiteX5" fmla="*/ 1278 w 9875"/>
              <a:gd name="connsiteY5" fmla="*/ 11512 h 11771"/>
              <a:gd name="connsiteX6" fmla="*/ 334 w 9875"/>
              <a:gd name="connsiteY6" fmla="*/ 4034 h 11771"/>
              <a:gd name="connsiteX0" fmla="*/ 338 w 10066"/>
              <a:gd name="connsiteY0" fmla="*/ 3478 h 10036"/>
              <a:gd name="connsiteX1" fmla="*/ 6432 w 10066"/>
              <a:gd name="connsiteY1" fmla="*/ 330 h 10036"/>
              <a:gd name="connsiteX2" fmla="*/ 9787 w 10066"/>
              <a:gd name="connsiteY2" fmla="*/ 475 h 10036"/>
              <a:gd name="connsiteX3" fmla="*/ 9396 w 10066"/>
              <a:gd name="connsiteY3" fmla="*/ 3694 h 10036"/>
              <a:gd name="connsiteX4" fmla="*/ 5567 w 10066"/>
              <a:gd name="connsiteY4" fmla="*/ 8044 h 10036"/>
              <a:gd name="connsiteX5" fmla="*/ 1294 w 10066"/>
              <a:gd name="connsiteY5" fmla="*/ 9831 h 10036"/>
              <a:gd name="connsiteX6" fmla="*/ 338 w 10066"/>
              <a:gd name="connsiteY6" fmla="*/ 3478 h 1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66" h="10036">
                <a:moveTo>
                  <a:pt x="338" y="3478"/>
                </a:moveTo>
                <a:cubicBezTo>
                  <a:pt x="1195" y="1895"/>
                  <a:pt x="4858" y="830"/>
                  <a:pt x="6432" y="330"/>
                </a:cubicBezTo>
                <a:cubicBezTo>
                  <a:pt x="8007" y="-171"/>
                  <a:pt x="9293" y="-86"/>
                  <a:pt x="9787" y="475"/>
                </a:cubicBezTo>
                <a:cubicBezTo>
                  <a:pt x="10281" y="1036"/>
                  <a:pt x="10100" y="2432"/>
                  <a:pt x="9396" y="3694"/>
                </a:cubicBezTo>
                <a:cubicBezTo>
                  <a:pt x="8692" y="4956"/>
                  <a:pt x="6917" y="7021"/>
                  <a:pt x="5567" y="8044"/>
                </a:cubicBezTo>
                <a:cubicBezTo>
                  <a:pt x="4217" y="9067"/>
                  <a:pt x="2165" y="10592"/>
                  <a:pt x="1294" y="9831"/>
                </a:cubicBezTo>
                <a:cubicBezTo>
                  <a:pt x="423" y="9070"/>
                  <a:pt x="-518" y="5062"/>
                  <a:pt x="338" y="3478"/>
                </a:cubicBezTo>
                <a:close/>
              </a:path>
            </a:pathLst>
          </a:custGeom>
          <a:solidFill>
            <a:srgbClr val="C4D8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5" name="Рисунок 4" descr="Изображение выглядит как человек, катается на лыжах&#10;&#10;Автоматически созданное описание">
            <a:extLst>
              <a:ext uri="{FF2B5EF4-FFF2-40B4-BE49-F238E27FC236}">
                <a16:creationId xmlns:a16="http://schemas.microsoft.com/office/drawing/2014/main" xmlns="" id="{A4DD0ED0-EB2E-492A-96B3-D7E000F1E2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3917" y="4077196"/>
            <a:ext cx="6818083" cy="278080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1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1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AF572B-1776-4C62-ABA6-11249F8DE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274" y="495894"/>
            <a:ext cx="7805821" cy="2387600"/>
          </a:xfrm>
        </p:spPr>
        <p:txBody>
          <a:bodyPr anchor="b"/>
          <a:lstStyle>
            <a:lvl1pPr algn="ctr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39A5479-32F7-40D5-AEAA-86AD2F2CF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558548" y="2531662"/>
            <a:ext cx="5633452" cy="4345805"/>
          </a:xfrm>
          <a:prstGeom prst="rect">
            <a:avLst/>
          </a:prstGeom>
        </p:spPr>
      </p:pic>
      <p:sp>
        <p:nvSpPr>
          <p:cNvPr id="9" name="Блок-схема: подготовка 8">
            <a:extLst>
              <a:ext uri="{FF2B5EF4-FFF2-40B4-BE49-F238E27FC236}">
                <a16:creationId xmlns:a16="http://schemas.microsoft.com/office/drawing/2014/main" xmlns="" id="{E3C34BD0-1739-4B50-B134-8638CC270C9A}"/>
              </a:ext>
            </a:extLst>
          </p:cNvPr>
          <p:cNvSpPr/>
          <p:nvPr userDrawn="1"/>
        </p:nvSpPr>
        <p:spPr>
          <a:xfrm rot="2913810">
            <a:off x="-527302" y="4390960"/>
            <a:ext cx="4256654" cy="3746927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624 h 10624"/>
              <a:gd name="connsiteX1" fmla="*/ 2000 w 10000"/>
              <a:gd name="connsiteY1" fmla="*/ 624 h 10624"/>
              <a:gd name="connsiteX2" fmla="*/ 8000 w 10000"/>
              <a:gd name="connsiteY2" fmla="*/ 624 h 10624"/>
              <a:gd name="connsiteX3" fmla="*/ 10000 w 10000"/>
              <a:gd name="connsiteY3" fmla="*/ 5624 h 10624"/>
              <a:gd name="connsiteX4" fmla="*/ 8000 w 10000"/>
              <a:gd name="connsiteY4" fmla="*/ 10624 h 10624"/>
              <a:gd name="connsiteX5" fmla="*/ 2000 w 10000"/>
              <a:gd name="connsiteY5" fmla="*/ 10624 h 10624"/>
              <a:gd name="connsiteX6" fmla="*/ 0 w 10000"/>
              <a:gd name="connsiteY6" fmla="*/ 5624 h 10624"/>
              <a:gd name="connsiteX0" fmla="*/ 0 w 10000"/>
              <a:gd name="connsiteY0" fmla="*/ 5624 h 10624"/>
              <a:gd name="connsiteX1" fmla="*/ 2000 w 10000"/>
              <a:gd name="connsiteY1" fmla="*/ 624 h 10624"/>
              <a:gd name="connsiteX2" fmla="*/ 8000 w 10000"/>
              <a:gd name="connsiteY2" fmla="*/ 624 h 10624"/>
              <a:gd name="connsiteX3" fmla="*/ 10000 w 10000"/>
              <a:gd name="connsiteY3" fmla="*/ 5624 h 10624"/>
              <a:gd name="connsiteX4" fmla="*/ 8000 w 10000"/>
              <a:gd name="connsiteY4" fmla="*/ 10624 h 10624"/>
              <a:gd name="connsiteX5" fmla="*/ 2000 w 10000"/>
              <a:gd name="connsiteY5" fmla="*/ 10624 h 10624"/>
              <a:gd name="connsiteX6" fmla="*/ 0 w 10000"/>
              <a:gd name="connsiteY6" fmla="*/ 5624 h 10624"/>
              <a:gd name="connsiteX0" fmla="*/ 0 w 10000"/>
              <a:gd name="connsiteY0" fmla="*/ 5624 h 11248"/>
              <a:gd name="connsiteX1" fmla="*/ 2000 w 10000"/>
              <a:gd name="connsiteY1" fmla="*/ 624 h 11248"/>
              <a:gd name="connsiteX2" fmla="*/ 8000 w 10000"/>
              <a:gd name="connsiteY2" fmla="*/ 624 h 11248"/>
              <a:gd name="connsiteX3" fmla="*/ 10000 w 10000"/>
              <a:gd name="connsiteY3" fmla="*/ 5624 h 11248"/>
              <a:gd name="connsiteX4" fmla="*/ 8000 w 10000"/>
              <a:gd name="connsiteY4" fmla="*/ 10624 h 11248"/>
              <a:gd name="connsiteX5" fmla="*/ 2000 w 10000"/>
              <a:gd name="connsiteY5" fmla="*/ 10624 h 11248"/>
              <a:gd name="connsiteX6" fmla="*/ 0 w 10000"/>
              <a:gd name="connsiteY6" fmla="*/ 5624 h 11248"/>
              <a:gd name="connsiteX0" fmla="*/ 0 w 10000"/>
              <a:gd name="connsiteY0" fmla="*/ 5624 h 11248"/>
              <a:gd name="connsiteX1" fmla="*/ 2000 w 10000"/>
              <a:gd name="connsiteY1" fmla="*/ 624 h 11248"/>
              <a:gd name="connsiteX2" fmla="*/ 8000 w 10000"/>
              <a:gd name="connsiteY2" fmla="*/ 624 h 11248"/>
              <a:gd name="connsiteX3" fmla="*/ 10000 w 10000"/>
              <a:gd name="connsiteY3" fmla="*/ 5624 h 11248"/>
              <a:gd name="connsiteX4" fmla="*/ 8000 w 10000"/>
              <a:gd name="connsiteY4" fmla="*/ 10624 h 11248"/>
              <a:gd name="connsiteX5" fmla="*/ 2000 w 10000"/>
              <a:gd name="connsiteY5" fmla="*/ 10624 h 11248"/>
              <a:gd name="connsiteX6" fmla="*/ 0 w 10000"/>
              <a:gd name="connsiteY6" fmla="*/ 5624 h 11248"/>
              <a:gd name="connsiteX0" fmla="*/ 0 w 10177"/>
              <a:gd name="connsiteY0" fmla="*/ 5624 h 11248"/>
              <a:gd name="connsiteX1" fmla="*/ 2000 w 10177"/>
              <a:gd name="connsiteY1" fmla="*/ 624 h 11248"/>
              <a:gd name="connsiteX2" fmla="*/ 8000 w 10177"/>
              <a:gd name="connsiteY2" fmla="*/ 624 h 11248"/>
              <a:gd name="connsiteX3" fmla="*/ 10000 w 10177"/>
              <a:gd name="connsiteY3" fmla="*/ 5624 h 11248"/>
              <a:gd name="connsiteX4" fmla="*/ 8000 w 10177"/>
              <a:gd name="connsiteY4" fmla="*/ 10624 h 11248"/>
              <a:gd name="connsiteX5" fmla="*/ 2000 w 10177"/>
              <a:gd name="connsiteY5" fmla="*/ 10624 h 11248"/>
              <a:gd name="connsiteX6" fmla="*/ 0 w 10177"/>
              <a:gd name="connsiteY6" fmla="*/ 5624 h 11248"/>
              <a:gd name="connsiteX0" fmla="*/ 0 w 10177"/>
              <a:gd name="connsiteY0" fmla="*/ 5962 h 11586"/>
              <a:gd name="connsiteX1" fmla="*/ 2000 w 10177"/>
              <a:gd name="connsiteY1" fmla="*/ 962 h 11586"/>
              <a:gd name="connsiteX2" fmla="*/ 8000 w 10177"/>
              <a:gd name="connsiteY2" fmla="*/ 962 h 11586"/>
              <a:gd name="connsiteX3" fmla="*/ 10000 w 10177"/>
              <a:gd name="connsiteY3" fmla="*/ 5962 h 11586"/>
              <a:gd name="connsiteX4" fmla="*/ 8000 w 10177"/>
              <a:gd name="connsiteY4" fmla="*/ 10962 h 11586"/>
              <a:gd name="connsiteX5" fmla="*/ 2000 w 10177"/>
              <a:gd name="connsiteY5" fmla="*/ 10962 h 11586"/>
              <a:gd name="connsiteX6" fmla="*/ 0 w 10177"/>
              <a:gd name="connsiteY6" fmla="*/ 5962 h 11586"/>
              <a:gd name="connsiteX0" fmla="*/ 0 w 10177"/>
              <a:gd name="connsiteY0" fmla="*/ 6106 h 11730"/>
              <a:gd name="connsiteX1" fmla="*/ 2000 w 10177"/>
              <a:gd name="connsiteY1" fmla="*/ 1106 h 11730"/>
              <a:gd name="connsiteX2" fmla="*/ 8000 w 10177"/>
              <a:gd name="connsiteY2" fmla="*/ 1106 h 11730"/>
              <a:gd name="connsiteX3" fmla="*/ 10000 w 10177"/>
              <a:gd name="connsiteY3" fmla="*/ 6106 h 11730"/>
              <a:gd name="connsiteX4" fmla="*/ 8000 w 10177"/>
              <a:gd name="connsiteY4" fmla="*/ 11106 h 11730"/>
              <a:gd name="connsiteX5" fmla="*/ 2000 w 10177"/>
              <a:gd name="connsiteY5" fmla="*/ 11106 h 11730"/>
              <a:gd name="connsiteX6" fmla="*/ 0 w 10177"/>
              <a:gd name="connsiteY6" fmla="*/ 6106 h 11730"/>
              <a:gd name="connsiteX0" fmla="*/ 0 w 13283"/>
              <a:gd name="connsiteY0" fmla="*/ 5461 h 11278"/>
              <a:gd name="connsiteX1" fmla="*/ 2000 w 13283"/>
              <a:gd name="connsiteY1" fmla="*/ 461 h 11278"/>
              <a:gd name="connsiteX2" fmla="*/ 8000 w 13283"/>
              <a:gd name="connsiteY2" fmla="*/ 461 h 11278"/>
              <a:gd name="connsiteX3" fmla="*/ 13209 w 13283"/>
              <a:gd name="connsiteY3" fmla="*/ 2549 h 11278"/>
              <a:gd name="connsiteX4" fmla="*/ 8000 w 13283"/>
              <a:gd name="connsiteY4" fmla="*/ 10461 h 11278"/>
              <a:gd name="connsiteX5" fmla="*/ 2000 w 13283"/>
              <a:gd name="connsiteY5" fmla="*/ 10461 h 11278"/>
              <a:gd name="connsiteX6" fmla="*/ 0 w 13283"/>
              <a:gd name="connsiteY6" fmla="*/ 5461 h 11278"/>
              <a:gd name="connsiteX0" fmla="*/ 1 w 13284"/>
              <a:gd name="connsiteY0" fmla="*/ 5030 h 10847"/>
              <a:gd name="connsiteX1" fmla="*/ 1780 w 13284"/>
              <a:gd name="connsiteY1" fmla="*/ 1181 h 10847"/>
              <a:gd name="connsiteX2" fmla="*/ 8001 w 13284"/>
              <a:gd name="connsiteY2" fmla="*/ 30 h 10847"/>
              <a:gd name="connsiteX3" fmla="*/ 13210 w 13284"/>
              <a:gd name="connsiteY3" fmla="*/ 2118 h 10847"/>
              <a:gd name="connsiteX4" fmla="*/ 8001 w 13284"/>
              <a:gd name="connsiteY4" fmla="*/ 10030 h 10847"/>
              <a:gd name="connsiteX5" fmla="*/ 2001 w 13284"/>
              <a:gd name="connsiteY5" fmla="*/ 10030 h 10847"/>
              <a:gd name="connsiteX6" fmla="*/ 1 w 13284"/>
              <a:gd name="connsiteY6" fmla="*/ 5030 h 10847"/>
              <a:gd name="connsiteX0" fmla="*/ 1 w 13216"/>
              <a:gd name="connsiteY0" fmla="*/ 5030 h 10033"/>
              <a:gd name="connsiteX1" fmla="*/ 1780 w 13216"/>
              <a:gd name="connsiteY1" fmla="*/ 1181 h 10033"/>
              <a:gd name="connsiteX2" fmla="*/ 8001 w 13216"/>
              <a:gd name="connsiteY2" fmla="*/ 30 h 10033"/>
              <a:gd name="connsiteX3" fmla="*/ 13210 w 13216"/>
              <a:gd name="connsiteY3" fmla="*/ 2118 h 10033"/>
              <a:gd name="connsiteX4" fmla="*/ 6960 w 13216"/>
              <a:gd name="connsiteY4" fmla="*/ 5720 h 10033"/>
              <a:gd name="connsiteX5" fmla="*/ 2001 w 13216"/>
              <a:gd name="connsiteY5" fmla="*/ 10030 h 10033"/>
              <a:gd name="connsiteX6" fmla="*/ 1 w 13216"/>
              <a:gd name="connsiteY6" fmla="*/ 5030 h 10033"/>
              <a:gd name="connsiteX0" fmla="*/ 1 w 9384"/>
              <a:gd name="connsiteY0" fmla="*/ 5009 h 10012"/>
              <a:gd name="connsiteX1" fmla="*/ 1780 w 9384"/>
              <a:gd name="connsiteY1" fmla="*/ 1160 h 10012"/>
              <a:gd name="connsiteX2" fmla="*/ 8001 w 9384"/>
              <a:gd name="connsiteY2" fmla="*/ 9 h 10012"/>
              <a:gd name="connsiteX3" fmla="*/ 9336 w 9384"/>
              <a:gd name="connsiteY3" fmla="*/ 1591 h 10012"/>
              <a:gd name="connsiteX4" fmla="*/ 6960 w 9384"/>
              <a:gd name="connsiteY4" fmla="*/ 5699 h 10012"/>
              <a:gd name="connsiteX5" fmla="*/ 2001 w 9384"/>
              <a:gd name="connsiteY5" fmla="*/ 10009 h 10012"/>
              <a:gd name="connsiteX6" fmla="*/ 1 w 9384"/>
              <a:gd name="connsiteY6" fmla="*/ 5009 h 10012"/>
              <a:gd name="connsiteX0" fmla="*/ 2 w 10071"/>
              <a:gd name="connsiteY0" fmla="*/ 5003 h 10106"/>
              <a:gd name="connsiteX1" fmla="*/ 1898 w 10071"/>
              <a:gd name="connsiteY1" fmla="*/ 1159 h 10106"/>
              <a:gd name="connsiteX2" fmla="*/ 8527 w 10071"/>
              <a:gd name="connsiteY2" fmla="*/ 9 h 10106"/>
              <a:gd name="connsiteX3" fmla="*/ 9950 w 10071"/>
              <a:gd name="connsiteY3" fmla="*/ 1589 h 10106"/>
              <a:gd name="connsiteX4" fmla="*/ 6352 w 10071"/>
              <a:gd name="connsiteY4" fmla="*/ 7894 h 10106"/>
              <a:gd name="connsiteX5" fmla="*/ 2133 w 10071"/>
              <a:gd name="connsiteY5" fmla="*/ 9997 h 10106"/>
              <a:gd name="connsiteX6" fmla="*/ 2 w 10071"/>
              <a:gd name="connsiteY6" fmla="*/ 5003 h 10106"/>
              <a:gd name="connsiteX0" fmla="*/ 52 w 10086"/>
              <a:gd name="connsiteY0" fmla="*/ 5542 h 10645"/>
              <a:gd name="connsiteX1" fmla="*/ 4241 w 10086"/>
              <a:gd name="connsiteY1" fmla="*/ 395 h 10645"/>
              <a:gd name="connsiteX2" fmla="*/ 8577 w 10086"/>
              <a:gd name="connsiteY2" fmla="*/ 548 h 10645"/>
              <a:gd name="connsiteX3" fmla="*/ 10000 w 10086"/>
              <a:gd name="connsiteY3" fmla="*/ 2128 h 10645"/>
              <a:gd name="connsiteX4" fmla="*/ 6402 w 10086"/>
              <a:gd name="connsiteY4" fmla="*/ 8433 h 10645"/>
              <a:gd name="connsiteX5" fmla="*/ 2183 w 10086"/>
              <a:gd name="connsiteY5" fmla="*/ 10536 h 10645"/>
              <a:gd name="connsiteX6" fmla="*/ 52 w 10086"/>
              <a:gd name="connsiteY6" fmla="*/ 5542 h 10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86" h="10645">
                <a:moveTo>
                  <a:pt x="52" y="5542"/>
                </a:moveTo>
                <a:cubicBezTo>
                  <a:pt x="395" y="3852"/>
                  <a:pt x="2820" y="1227"/>
                  <a:pt x="4241" y="395"/>
                </a:cubicBezTo>
                <a:cubicBezTo>
                  <a:pt x="5661" y="-437"/>
                  <a:pt x="7617" y="259"/>
                  <a:pt x="8577" y="548"/>
                </a:cubicBezTo>
                <a:cubicBezTo>
                  <a:pt x="9537" y="837"/>
                  <a:pt x="10362" y="814"/>
                  <a:pt x="10000" y="2128"/>
                </a:cubicBezTo>
                <a:cubicBezTo>
                  <a:pt x="9638" y="3442"/>
                  <a:pt x="7704" y="7032"/>
                  <a:pt x="6402" y="8433"/>
                </a:cubicBezTo>
                <a:cubicBezTo>
                  <a:pt x="5100" y="9834"/>
                  <a:pt x="3241" y="11018"/>
                  <a:pt x="2183" y="10536"/>
                </a:cubicBezTo>
                <a:cubicBezTo>
                  <a:pt x="1125" y="10054"/>
                  <a:pt x="-291" y="7232"/>
                  <a:pt x="52" y="5542"/>
                </a:cubicBezTo>
                <a:close/>
              </a:path>
            </a:pathLst>
          </a:custGeom>
          <a:solidFill>
            <a:srgbClr val="C4D8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подготовка 8">
            <a:extLst>
              <a:ext uri="{FF2B5EF4-FFF2-40B4-BE49-F238E27FC236}">
                <a16:creationId xmlns:a16="http://schemas.microsoft.com/office/drawing/2014/main" xmlns="" id="{236813F1-B720-46AD-9B75-B1051773447F}"/>
              </a:ext>
            </a:extLst>
          </p:cNvPr>
          <p:cNvSpPr/>
          <p:nvPr userDrawn="1"/>
        </p:nvSpPr>
        <p:spPr>
          <a:xfrm rot="2913810">
            <a:off x="124171" y="-771090"/>
            <a:ext cx="2171177" cy="2533966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624 h 10624"/>
              <a:gd name="connsiteX1" fmla="*/ 2000 w 10000"/>
              <a:gd name="connsiteY1" fmla="*/ 624 h 10624"/>
              <a:gd name="connsiteX2" fmla="*/ 8000 w 10000"/>
              <a:gd name="connsiteY2" fmla="*/ 624 h 10624"/>
              <a:gd name="connsiteX3" fmla="*/ 10000 w 10000"/>
              <a:gd name="connsiteY3" fmla="*/ 5624 h 10624"/>
              <a:gd name="connsiteX4" fmla="*/ 8000 w 10000"/>
              <a:gd name="connsiteY4" fmla="*/ 10624 h 10624"/>
              <a:gd name="connsiteX5" fmla="*/ 2000 w 10000"/>
              <a:gd name="connsiteY5" fmla="*/ 10624 h 10624"/>
              <a:gd name="connsiteX6" fmla="*/ 0 w 10000"/>
              <a:gd name="connsiteY6" fmla="*/ 5624 h 10624"/>
              <a:gd name="connsiteX0" fmla="*/ 0 w 10000"/>
              <a:gd name="connsiteY0" fmla="*/ 5624 h 10624"/>
              <a:gd name="connsiteX1" fmla="*/ 2000 w 10000"/>
              <a:gd name="connsiteY1" fmla="*/ 624 h 10624"/>
              <a:gd name="connsiteX2" fmla="*/ 8000 w 10000"/>
              <a:gd name="connsiteY2" fmla="*/ 624 h 10624"/>
              <a:gd name="connsiteX3" fmla="*/ 10000 w 10000"/>
              <a:gd name="connsiteY3" fmla="*/ 5624 h 10624"/>
              <a:gd name="connsiteX4" fmla="*/ 8000 w 10000"/>
              <a:gd name="connsiteY4" fmla="*/ 10624 h 10624"/>
              <a:gd name="connsiteX5" fmla="*/ 2000 w 10000"/>
              <a:gd name="connsiteY5" fmla="*/ 10624 h 10624"/>
              <a:gd name="connsiteX6" fmla="*/ 0 w 10000"/>
              <a:gd name="connsiteY6" fmla="*/ 5624 h 10624"/>
              <a:gd name="connsiteX0" fmla="*/ 0 w 10000"/>
              <a:gd name="connsiteY0" fmla="*/ 5624 h 11248"/>
              <a:gd name="connsiteX1" fmla="*/ 2000 w 10000"/>
              <a:gd name="connsiteY1" fmla="*/ 624 h 11248"/>
              <a:gd name="connsiteX2" fmla="*/ 8000 w 10000"/>
              <a:gd name="connsiteY2" fmla="*/ 624 h 11248"/>
              <a:gd name="connsiteX3" fmla="*/ 10000 w 10000"/>
              <a:gd name="connsiteY3" fmla="*/ 5624 h 11248"/>
              <a:gd name="connsiteX4" fmla="*/ 8000 w 10000"/>
              <a:gd name="connsiteY4" fmla="*/ 10624 h 11248"/>
              <a:gd name="connsiteX5" fmla="*/ 2000 w 10000"/>
              <a:gd name="connsiteY5" fmla="*/ 10624 h 11248"/>
              <a:gd name="connsiteX6" fmla="*/ 0 w 10000"/>
              <a:gd name="connsiteY6" fmla="*/ 5624 h 11248"/>
              <a:gd name="connsiteX0" fmla="*/ 0 w 10000"/>
              <a:gd name="connsiteY0" fmla="*/ 5624 h 11248"/>
              <a:gd name="connsiteX1" fmla="*/ 2000 w 10000"/>
              <a:gd name="connsiteY1" fmla="*/ 624 h 11248"/>
              <a:gd name="connsiteX2" fmla="*/ 8000 w 10000"/>
              <a:gd name="connsiteY2" fmla="*/ 624 h 11248"/>
              <a:gd name="connsiteX3" fmla="*/ 10000 w 10000"/>
              <a:gd name="connsiteY3" fmla="*/ 5624 h 11248"/>
              <a:gd name="connsiteX4" fmla="*/ 8000 w 10000"/>
              <a:gd name="connsiteY4" fmla="*/ 10624 h 11248"/>
              <a:gd name="connsiteX5" fmla="*/ 2000 w 10000"/>
              <a:gd name="connsiteY5" fmla="*/ 10624 h 11248"/>
              <a:gd name="connsiteX6" fmla="*/ 0 w 10000"/>
              <a:gd name="connsiteY6" fmla="*/ 5624 h 11248"/>
              <a:gd name="connsiteX0" fmla="*/ 0 w 10177"/>
              <a:gd name="connsiteY0" fmla="*/ 5624 h 11248"/>
              <a:gd name="connsiteX1" fmla="*/ 2000 w 10177"/>
              <a:gd name="connsiteY1" fmla="*/ 624 h 11248"/>
              <a:gd name="connsiteX2" fmla="*/ 8000 w 10177"/>
              <a:gd name="connsiteY2" fmla="*/ 624 h 11248"/>
              <a:gd name="connsiteX3" fmla="*/ 10000 w 10177"/>
              <a:gd name="connsiteY3" fmla="*/ 5624 h 11248"/>
              <a:gd name="connsiteX4" fmla="*/ 8000 w 10177"/>
              <a:gd name="connsiteY4" fmla="*/ 10624 h 11248"/>
              <a:gd name="connsiteX5" fmla="*/ 2000 w 10177"/>
              <a:gd name="connsiteY5" fmla="*/ 10624 h 11248"/>
              <a:gd name="connsiteX6" fmla="*/ 0 w 10177"/>
              <a:gd name="connsiteY6" fmla="*/ 5624 h 11248"/>
              <a:gd name="connsiteX0" fmla="*/ 0 w 10177"/>
              <a:gd name="connsiteY0" fmla="*/ 5962 h 11586"/>
              <a:gd name="connsiteX1" fmla="*/ 2000 w 10177"/>
              <a:gd name="connsiteY1" fmla="*/ 962 h 11586"/>
              <a:gd name="connsiteX2" fmla="*/ 8000 w 10177"/>
              <a:gd name="connsiteY2" fmla="*/ 962 h 11586"/>
              <a:gd name="connsiteX3" fmla="*/ 10000 w 10177"/>
              <a:gd name="connsiteY3" fmla="*/ 5962 h 11586"/>
              <a:gd name="connsiteX4" fmla="*/ 8000 w 10177"/>
              <a:gd name="connsiteY4" fmla="*/ 10962 h 11586"/>
              <a:gd name="connsiteX5" fmla="*/ 2000 w 10177"/>
              <a:gd name="connsiteY5" fmla="*/ 10962 h 11586"/>
              <a:gd name="connsiteX6" fmla="*/ 0 w 10177"/>
              <a:gd name="connsiteY6" fmla="*/ 5962 h 11586"/>
              <a:gd name="connsiteX0" fmla="*/ 0 w 10177"/>
              <a:gd name="connsiteY0" fmla="*/ 6106 h 11730"/>
              <a:gd name="connsiteX1" fmla="*/ 2000 w 10177"/>
              <a:gd name="connsiteY1" fmla="*/ 1106 h 11730"/>
              <a:gd name="connsiteX2" fmla="*/ 8000 w 10177"/>
              <a:gd name="connsiteY2" fmla="*/ 1106 h 11730"/>
              <a:gd name="connsiteX3" fmla="*/ 10000 w 10177"/>
              <a:gd name="connsiteY3" fmla="*/ 6106 h 11730"/>
              <a:gd name="connsiteX4" fmla="*/ 8000 w 10177"/>
              <a:gd name="connsiteY4" fmla="*/ 11106 h 11730"/>
              <a:gd name="connsiteX5" fmla="*/ 2000 w 10177"/>
              <a:gd name="connsiteY5" fmla="*/ 11106 h 11730"/>
              <a:gd name="connsiteX6" fmla="*/ 0 w 10177"/>
              <a:gd name="connsiteY6" fmla="*/ 6106 h 11730"/>
              <a:gd name="connsiteX0" fmla="*/ 0 w 13283"/>
              <a:gd name="connsiteY0" fmla="*/ 5461 h 11278"/>
              <a:gd name="connsiteX1" fmla="*/ 2000 w 13283"/>
              <a:gd name="connsiteY1" fmla="*/ 461 h 11278"/>
              <a:gd name="connsiteX2" fmla="*/ 8000 w 13283"/>
              <a:gd name="connsiteY2" fmla="*/ 461 h 11278"/>
              <a:gd name="connsiteX3" fmla="*/ 13209 w 13283"/>
              <a:gd name="connsiteY3" fmla="*/ 2549 h 11278"/>
              <a:gd name="connsiteX4" fmla="*/ 8000 w 13283"/>
              <a:gd name="connsiteY4" fmla="*/ 10461 h 11278"/>
              <a:gd name="connsiteX5" fmla="*/ 2000 w 13283"/>
              <a:gd name="connsiteY5" fmla="*/ 10461 h 11278"/>
              <a:gd name="connsiteX6" fmla="*/ 0 w 13283"/>
              <a:gd name="connsiteY6" fmla="*/ 5461 h 11278"/>
              <a:gd name="connsiteX0" fmla="*/ 1 w 13284"/>
              <a:gd name="connsiteY0" fmla="*/ 5030 h 10847"/>
              <a:gd name="connsiteX1" fmla="*/ 1780 w 13284"/>
              <a:gd name="connsiteY1" fmla="*/ 1181 h 10847"/>
              <a:gd name="connsiteX2" fmla="*/ 8001 w 13284"/>
              <a:gd name="connsiteY2" fmla="*/ 30 h 10847"/>
              <a:gd name="connsiteX3" fmla="*/ 13210 w 13284"/>
              <a:gd name="connsiteY3" fmla="*/ 2118 h 10847"/>
              <a:gd name="connsiteX4" fmla="*/ 8001 w 13284"/>
              <a:gd name="connsiteY4" fmla="*/ 10030 h 10847"/>
              <a:gd name="connsiteX5" fmla="*/ 2001 w 13284"/>
              <a:gd name="connsiteY5" fmla="*/ 10030 h 10847"/>
              <a:gd name="connsiteX6" fmla="*/ 1 w 13284"/>
              <a:gd name="connsiteY6" fmla="*/ 5030 h 10847"/>
              <a:gd name="connsiteX0" fmla="*/ 1 w 13216"/>
              <a:gd name="connsiteY0" fmla="*/ 5030 h 10033"/>
              <a:gd name="connsiteX1" fmla="*/ 1780 w 13216"/>
              <a:gd name="connsiteY1" fmla="*/ 1181 h 10033"/>
              <a:gd name="connsiteX2" fmla="*/ 8001 w 13216"/>
              <a:gd name="connsiteY2" fmla="*/ 30 h 10033"/>
              <a:gd name="connsiteX3" fmla="*/ 13210 w 13216"/>
              <a:gd name="connsiteY3" fmla="*/ 2118 h 10033"/>
              <a:gd name="connsiteX4" fmla="*/ 6960 w 13216"/>
              <a:gd name="connsiteY4" fmla="*/ 5720 h 10033"/>
              <a:gd name="connsiteX5" fmla="*/ 2001 w 13216"/>
              <a:gd name="connsiteY5" fmla="*/ 10030 h 10033"/>
              <a:gd name="connsiteX6" fmla="*/ 1 w 13216"/>
              <a:gd name="connsiteY6" fmla="*/ 5030 h 10033"/>
              <a:gd name="connsiteX0" fmla="*/ 1 w 9384"/>
              <a:gd name="connsiteY0" fmla="*/ 5009 h 10012"/>
              <a:gd name="connsiteX1" fmla="*/ 1780 w 9384"/>
              <a:gd name="connsiteY1" fmla="*/ 1160 h 10012"/>
              <a:gd name="connsiteX2" fmla="*/ 8001 w 9384"/>
              <a:gd name="connsiteY2" fmla="*/ 9 h 10012"/>
              <a:gd name="connsiteX3" fmla="*/ 9336 w 9384"/>
              <a:gd name="connsiteY3" fmla="*/ 1591 h 10012"/>
              <a:gd name="connsiteX4" fmla="*/ 6960 w 9384"/>
              <a:gd name="connsiteY4" fmla="*/ 5699 h 10012"/>
              <a:gd name="connsiteX5" fmla="*/ 2001 w 9384"/>
              <a:gd name="connsiteY5" fmla="*/ 10009 h 10012"/>
              <a:gd name="connsiteX6" fmla="*/ 1 w 9384"/>
              <a:gd name="connsiteY6" fmla="*/ 5009 h 10012"/>
              <a:gd name="connsiteX0" fmla="*/ 2 w 10071"/>
              <a:gd name="connsiteY0" fmla="*/ 5003 h 10106"/>
              <a:gd name="connsiteX1" fmla="*/ 1898 w 10071"/>
              <a:gd name="connsiteY1" fmla="*/ 1159 h 10106"/>
              <a:gd name="connsiteX2" fmla="*/ 8527 w 10071"/>
              <a:gd name="connsiteY2" fmla="*/ 9 h 10106"/>
              <a:gd name="connsiteX3" fmla="*/ 9950 w 10071"/>
              <a:gd name="connsiteY3" fmla="*/ 1589 h 10106"/>
              <a:gd name="connsiteX4" fmla="*/ 6352 w 10071"/>
              <a:gd name="connsiteY4" fmla="*/ 7894 h 10106"/>
              <a:gd name="connsiteX5" fmla="*/ 2133 w 10071"/>
              <a:gd name="connsiteY5" fmla="*/ 9997 h 10106"/>
              <a:gd name="connsiteX6" fmla="*/ 2 w 10071"/>
              <a:gd name="connsiteY6" fmla="*/ 5003 h 10106"/>
              <a:gd name="connsiteX0" fmla="*/ 52 w 10086"/>
              <a:gd name="connsiteY0" fmla="*/ 5542 h 10645"/>
              <a:gd name="connsiteX1" fmla="*/ 4241 w 10086"/>
              <a:gd name="connsiteY1" fmla="*/ 395 h 10645"/>
              <a:gd name="connsiteX2" fmla="*/ 8577 w 10086"/>
              <a:gd name="connsiteY2" fmla="*/ 548 h 10645"/>
              <a:gd name="connsiteX3" fmla="*/ 10000 w 10086"/>
              <a:gd name="connsiteY3" fmla="*/ 2128 h 10645"/>
              <a:gd name="connsiteX4" fmla="*/ 6402 w 10086"/>
              <a:gd name="connsiteY4" fmla="*/ 8433 h 10645"/>
              <a:gd name="connsiteX5" fmla="*/ 2183 w 10086"/>
              <a:gd name="connsiteY5" fmla="*/ 10536 h 10645"/>
              <a:gd name="connsiteX6" fmla="*/ 52 w 10086"/>
              <a:gd name="connsiteY6" fmla="*/ 5542 h 10645"/>
              <a:gd name="connsiteX0" fmla="*/ 52 w 8994"/>
              <a:gd name="connsiteY0" fmla="*/ 5623 h 10710"/>
              <a:gd name="connsiteX1" fmla="*/ 4241 w 8994"/>
              <a:gd name="connsiteY1" fmla="*/ 476 h 10710"/>
              <a:gd name="connsiteX2" fmla="*/ 8577 w 8994"/>
              <a:gd name="connsiteY2" fmla="*/ 629 h 10710"/>
              <a:gd name="connsiteX3" fmla="*/ 8577 w 8994"/>
              <a:gd name="connsiteY3" fmla="*/ 4037 h 10710"/>
              <a:gd name="connsiteX4" fmla="*/ 6402 w 8994"/>
              <a:gd name="connsiteY4" fmla="*/ 8514 h 10710"/>
              <a:gd name="connsiteX5" fmla="*/ 2183 w 8994"/>
              <a:gd name="connsiteY5" fmla="*/ 10617 h 10710"/>
              <a:gd name="connsiteX6" fmla="*/ 52 w 8994"/>
              <a:gd name="connsiteY6" fmla="*/ 5623 h 10710"/>
              <a:gd name="connsiteX0" fmla="*/ 58 w 9593"/>
              <a:gd name="connsiteY0" fmla="*/ 5243 h 9993"/>
              <a:gd name="connsiteX1" fmla="*/ 4715 w 9593"/>
              <a:gd name="connsiteY1" fmla="*/ 437 h 9993"/>
              <a:gd name="connsiteX2" fmla="*/ 8488 w 9593"/>
              <a:gd name="connsiteY2" fmla="*/ 600 h 9993"/>
              <a:gd name="connsiteX3" fmla="*/ 9536 w 9593"/>
              <a:gd name="connsiteY3" fmla="*/ 3762 h 9993"/>
              <a:gd name="connsiteX4" fmla="*/ 7118 w 9593"/>
              <a:gd name="connsiteY4" fmla="*/ 7943 h 9993"/>
              <a:gd name="connsiteX5" fmla="*/ 2427 w 9593"/>
              <a:gd name="connsiteY5" fmla="*/ 9906 h 9993"/>
              <a:gd name="connsiteX6" fmla="*/ 58 w 9593"/>
              <a:gd name="connsiteY6" fmla="*/ 5243 h 9993"/>
              <a:gd name="connsiteX0" fmla="*/ 99 w 10039"/>
              <a:gd name="connsiteY0" fmla="*/ 5247 h 11325"/>
              <a:gd name="connsiteX1" fmla="*/ 4954 w 10039"/>
              <a:gd name="connsiteY1" fmla="*/ 437 h 11325"/>
              <a:gd name="connsiteX2" fmla="*/ 8887 w 10039"/>
              <a:gd name="connsiteY2" fmla="*/ 600 h 11325"/>
              <a:gd name="connsiteX3" fmla="*/ 9980 w 10039"/>
              <a:gd name="connsiteY3" fmla="*/ 3765 h 11325"/>
              <a:gd name="connsiteX4" fmla="*/ 7459 w 10039"/>
              <a:gd name="connsiteY4" fmla="*/ 7949 h 11325"/>
              <a:gd name="connsiteX5" fmla="*/ 2134 w 10039"/>
              <a:gd name="connsiteY5" fmla="*/ 11272 h 11325"/>
              <a:gd name="connsiteX6" fmla="*/ 99 w 10039"/>
              <a:gd name="connsiteY6" fmla="*/ 5247 h 1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39" h="11325">
                <a:moveTo>
                  <a:pt x="99" y="5247"/>
                </a:moveTo>
                <a:cubicBezTo>
                  <a:pt x="569" y="3441"/>
                  <a:pt x="3489" y="1212"/>
                  <a:pt x="4954" y="437"/>
                </a:cubicBezTo>
                <a:cubicBezTo>
                  <a:pt x="6419" y="-337"/>
                  <a:pt x="8049" y="47"/>
                  <a:pt x="8887" y="600"/>
                </a:cubicBezTo>
                <a:cubicBezTo>
                  <a:pt x="9725" y="1155"/>
                  <a:pt x="10217" y="2540"/>
                  <a:pt x="9980" y="3765"/>
                </a:cubicBezTo>
                <a:cubicBezTo>
                  <a:pt x="9742" y="4989"/>
                  <a:pt x="8767" y="6698"/>
                  <a:pt x="7459" y="7949"/>
                </a:cubicBezTo>
                <a:cubicBezTo>
                  <a:pt x="6151" y="9200"/>
                  <a:pt x="3361" y="11722"/>
                  <a:pt x="2134" y="11272"/>
                </a:cubicBezTo>
                <a:cubicBezTo>
                  <a:pt x="908" y="10822"/>
                  <a:pt x="-371" y="7053"/>
                  <a:pt x="99" y="5247"/>
                </a:cubicBezTo>
                <a:close/>
              </a:path>
            </a:pathLst>
          </a:custGeom>
          <a:solidFill>
            <a:srgbClr val="C4D8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4410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3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F46F94-6A76-4546-AB4E-8591D96FEACB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C1C5A66-5B41-48C7-9F9E-806A7D2587C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14" name="Рисунок 13">
            <a:hlinkClick r:id="rId14"/>
            <a:extLst>
              <a:ext uri="{FF2B5EF4-FFF2-40B4-BE49-F238E27FC236}">
                <a16:creationId xmlns:a16="http://schemas.microsoft.com/office/drawing/2014/main" xmlns="" id="{2A6D8B76-6E1C-4995-A072-EAA7935A06C7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314" y="245660"/>
            <a:ext cx="10515600" cy="14586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Министерство социальной политики Нижегородской области</a:t>
            </a:r>
            <a:b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учреждение «Центр социальной помощи семье и детям Бутурлинского муниципального округа»</a:t>
            </a: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48366" y="1733268"/>
            <a:ext cx="5181600" cy="47575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Солдатенкова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Елена Сергеевна, заведующий отделением дневного пребывания несовершеннолетних</a:t>
            </a:r>
            <a:endParaRPr lang="ru-RU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87606" y="1956226"/>
            <a:ext cx="3414594" cy="4105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6C722F-1249-4DE4-9AA4-23E22521E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09600"/>
            <a:ext cx="7805821" cy="4973550"/>
          </a:xfrm>
        </p:spPr>
        <p:txBody>
          <a:bodyPr>
            <a:noAutofit/>
          </a:bodyPr>
          <a:lstStyle/>
          <a:p>
            <a:r>
              <a:rPr lang="ru-RU" sz="7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ПРОЕКТ</a:t>
            </a:r>
            <a:br>
              <a:rPr lang="ru-RU" sz="7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«Доступный центр социальной помощи»</a:t>
            </a:r>
            <a:endParaRPr lang="ru-RU" sz="7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6597" y="246743"/>
            <a:ext cx="9294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учреждение «Центр социальной помощи семье и детям Бутурлинского муниципального округа»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356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C34A6B-7B51-4608-A34B-C9C8E7B2E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5239"/>
          </a:xfrm>
        </p:spPr>
        <p:txBody>
          <a:bodyPr>
            <a:noAutofit/>
          </a:bodyPr>
          <a:lstStyle/>
          <a:p>
            <a:r>
              <a:rPr lang="ru-RU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Цель проекта: </a:t>
            </a:r>
            <a:r>
              <a:rPr lang="ru-RU" sz="4000" b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Повышение уровня доступности предоставляемых социальных услуг для семей, воспитывающих детей  проживающих в удаленных населенных пунктах Бутурлинского муниципального округа</a:t>
            </a:r>
            <a:endParaRPr lang="ru-RU" sz="4000" b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4493304" y="2309132"/>
            <a:ext cx="2809876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D4FE817F-D590-4C1A-B45B-8307B1332944}"/>
              </a:ext>
            </a:extLst>
          </p:cNvPr>
          <p:cNvSpPr txBox="1">
            <a:spLocks/>
          </p:cNvSpPr>
          <p:nvPr/>
        </p:nvSpPr>
        <p:spPr>
          <a:xfrm>
            <a:off x="4593771" y="4979761"/>
            <a:ext cx="2809876" cy="129041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0217FD6A-396F-4867-9F8E-3F97F04CCAB7}"/>
              </a:ext>
            </a:extLst>
          </p:cNvPr>
          <p:cNvSpPr txBox="1">
            <a:spLocks/>
          </p:cNvSpPr>
          <p:nvPr/>
        </p:nvSpPr>
        <p:spPr>
          <a:xfrm>
            <a:off x="1145264" y="2309132"/>
            <a:ext cx="2809876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8454512" y="2257250"/>
            <a:ext cx="2809876" cy="148635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8279366" y="5030020"/>
            <a:ext cx="2809876" cy="148635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463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C34A6B-7B51-4608-A34B-C9C8E7B2E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Задачи проекта</a:t>
            </a:r>
            <a:endParaRPr lang="ru-RU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9F605A6-5FD6-46EB-9BA2-2C53BCD92321}"/>
              </a:ext>
            </a:extLst>
          </p:cNvPr>
          <p:cNvSpPr/>
          <p:nvPr/>
        </p:nvSpPr>
        <p:spPr>
          <a:xfrm>
            <a:off x="1910687" y="1857336"/>
            <a:ext cx="3616655" cy="278290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 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Повышение уровня доступности социальных услуг посредством создания пунктов оказания социальных услуг в дистанционном режиме 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531C2C1-51E4-446E-B533-1B43F1B040C0}"/>
              </a:ext>
            </a:extLst>
          </p:cNvPr>
          <p:cNvSpPr/>
          <p:nvPr/>
        </p:nvSpPr>
        <p:spPr>
          <a:xfrm>
            <a:off x="3292136" y="1324965"/>
            <a:ext cx="733425" cy="7334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B4D6B27-1F84-4F0A-BC16-FA2220618B28}"/>
              </a:ext>
            </a:extLst>
          </p:cNvPr>
          <p:cNvSpPr/>
          <p:nvPr/>
        </p:nvSpPr>
        <p:spPr>
          <a:xfrm>
            <a:off x="6987654" y="1884631"/>
            <a:ext cx="3466531" cy="26873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Экономия временных и финансовых затрат получателей социальных услуг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4493304" y="2309132"/>
            <a:ext cx="2809876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5059037A-D396-43CD-AC4B-77FC76AB0679}"/>
              </a:ext>
            </a:extLst>
          </p:cNvPr>
          <p:cNvSpPr/>
          <p:nvPr/>
        </p:nvSpPr>
        <p:spPr>
          <a:xfrm>
            <a:off x="8521669" y="1461442"/>
            <a:ext cx="733425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4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D4FE817F-D590-4C1A-B45B-8307B1332944}"/>
              </a:ext>
            </a:extLst>
          </p:cNvPr>
          <p:cNvSpPr txBox="1">
            <a:spLocks/>
          </p:cNvSpPr>
          <p:nvPr/>
        </p:nvSpPr>
        <p:spPr>
          <a:xfrm>
            <a:off x="7917543" y="2309132"/>
            <a:ext cx="2809876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ru-RU" sz="3200" dirty="0">
              <a:solidFill>
                <a:schemeClr val="tx1"/>
              </a:solidFill>
              <a:ea typeface="Times New Roman"/>
              <a:cs typeface="Times New Roman"/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0217FD6A-396F-4867-9F8E-3F97F04CCAB7}"/>
              </a:ext>
            </a:extLst>
          </p:cNvPr>
          <p:cNvSpPr txBox="1">
            <a:spLocks/>
          </p:cNvSpPr>
          <p:nvPr/>
        </p:nvSpPr>
        <p:spPr>
          <a:xfrm>
            <a:off x="1132116" y="2323646"/>
            <a:ext cx="2873828" cy="313545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D4FE817F-D590-4C1A-B45B-8307B1332944}"/>
              </a:ext>
            </a:extLst>
          </p:cNvPr>
          <p:cNvSpPr txBox="1">
            <a:spLocks/>
          </p:cNvSpPr>
          <p:nvPr/>
        </p:nvSpPr>
        <p:spPr>
          <a:xfrm>
            <a:off x="1167208" y="4555922"/>
            <a:ext cx="2946400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ru-RU" sz="2700" dirty="0">
              <a:solidFill>
                <a:schemeClr val="tx1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463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C34A6B-7B51-4608-A34B-C9C8E7B2E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3082"/>
            <a:ext cx="10972800" cy="955342"/>
          </a:xfrm>
        </p:spPr>
        <p:txBody>
          <a:bodyPr>
            <a:normAutofit/>
          </a:bodyPr>
          <a:lstStyle/>
          <a:p>
            <a:r>
              <a:rPr lang="ru-RU" sz="5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Обоснование выбора(проблемы)</a:t>
            </a:r>
            <a:endParaRPr lang="ru-RU" sz="5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9F605A6-5FD6-46EB-9BA2-2C53BCD92321}"/>
              </a:ext>
            </a:extLst>
          </p:cNvPr>
          <p:cNvSpPr/>
          <p:nvPr/>
        </p:nvSpPr>
        <p:spPr>
          <a:xfrm>
            <a:off x="341945" y="1789096"/>
            <a:ext cx="2886075" cy="318055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2531C2C1-51E4-446E-B533-1B43F1B040C0}"/>
              </a:ext>
            </a:extLst>
          </p:cNvPr>
          <p:cNvSpPr/>
          <p:nvPr/>
        </p:nvSpPr>
        <p:spPr>
          <a:xfrm>
            <a:off x="1381450" y="1324965"/>
            <a:ext cx="733425" cy="7334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B4D6B27-1F84-4F0A-BC16-FA2220618B28}"/>
              </a:ext>
            </a:extLst>
          </p:cNvPr>
          <p:cNvSpPr/>
          <p:nvPr/>
        </p:nvSpPr>
        <p:spPr>
          <a:xfrm>
            <a:off x="3374189" y="1816391"/>
            <a:ext cx="2603530" cy="316504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3384646" y="2033516"/>
            <a:ext cx="2565778" cy="2942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 затраты получателей социальных услуг на проезд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5059037A-D396-43CD-AC4B-77FC76AB0679}"/>
              </a:ext>
            </a:extLst>
          </p:cNvPr>
          <p:cNvSpPr/>
          <p:nvPr/>
        </p:nvSpPr>
        <p:spPr>
          <a:xfrm>
            <a:off x="4345454" y="1365908"/>
            <a:ext cx="733425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C84A8C-B781-463C-80C0-E87574B49336}"/>
              </a:ext>
            </a:extLst>
          </p:cNvPr>
          <p:cNvSpPr txBox="1"/>
          <p:nvPr/>
        </p:nvSpPr>
        <p:spPr>
          <a:xfrm>
            <a:off x="4300388" y="1360973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4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D4FE817F-D590-4C1A-B45B-8307B1332944}"/>
              </a:ext>
            </a:extLst>
          </p:cNvPr>
          <p:cNvSpPr txBox="1">
            <a:spLocks/>
          </p:cNvSpPr>
          <p:nvPr/>
        </p:nvSpPr>
        <p:spPr>
          <a:xfrm>
            <a:off x="4593771" y="4979761"/>
            <a:ext cx="2809876" cy="170764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0217FD6A-396F-4867-9F8E-3F97F04CCAB7}"/>
              </a:ext>
            </a:extLst>
          </p:cNvPr>
          <p:cNvSpPr txBox="1">
            <a:spLocks/>
          </p:cNvSpPr>
          <p:nvPr/>
        </p:nvSpPr>
        <p:spPr>
          <a:xfrm>
            <a:off x="368490" y="2088106"/>
            <a:ext cx="2797791" cy="288802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Расписание автобусов не позволяет приезжать получателю  социальных услуг в нужный день и время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6DE02F95-F773-49D8-A864-31044D32EA86}"/>
              </a:ext>
            </a:extLst>
          </p:cNvPr>
          <p:cNvSpPr/>
          <p:nvPr/>
        </p:nvSpPr>
        <p:spPr>
          <a:xfrm>
            <a:off x="6098167" y="1815153"/>
            <a:ext cx="2431684" cy="316628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09DCFA36-00C6-4026-80B4-0392707CC335}"/>
              </a:ext>
            </a:extLst>
          </p:cNvPr>
          <p:cNvSpPr/>
          <p:nvPr/>
        </p:nvSpPr>
        <p:spPr>
          <a:xfrm>
            <a:off x="6946604" y="1381398"/>
            <a:ext cx="733425" cy="733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pPr algn="ctr"/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6114198" y="2101755"/>
            <a:ext cx="2415654" cy="272955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Временные затраты получателей социальных услуг на проезд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09F605A6-5FD6-46EB-9BA2-2C53BCD92321}"/>
              </a:ext>
            </a:extLst>
          </p:cNvPr>
          <p:cNvSpPr/>
          <p:nvPr/>
        </p:nvSpPr>
        <p:spPr>
          <a:xfrm>
            <a:off x="8693625" y="1815153"/>
            <a:ext cx="2820862" cy="3179927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2531C2C1-51E4-446E-B533-1B43F1B040C0}"/>
              </a:ext>
            </a:extLst>
          </p:cNvPr>
          <p:cNvSpPr/>
          <p:nvPr/>
        </p:nvSpPr>
        <p:spPr>
          <a:xfrm>
            <a:off x="9681563" y="1395477"/>
            <a:ext cx="733425" cy="7334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BB0118A-6970-4A09-A50B-4E17E6F2D972}"/>
              </a:ext>
            </a:extLst>
          </p:cNvPr>
          <p:cNvSpPr txBox="1"/>
          <p:nvPr/>
        </p:nvSpPr>
        <p:spPr>
          <a:xfrm>
            <a:off x="9718385" y="1435785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3"/>
                </a:solidFill>
              </a:rPr>
              <a:t>4</a:t>
            </a:r>
            <a:endParaRPr lang="ru-RU" sz="4000" b="1" dirty="0">
              <a:solidFill>
                <a:schemeClr val="accent3"/>
              </a:solidFill>
            </a:endParaRP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D6C368CA-F7F1-489A-8907-C82389F81415}"/>
              </a:ext>
            </a:extLst>
          </p:cNvPr>
          <p:cNvSpPr txBox="1">
            <a:spLocks/>
          </p:cNvSpPr>
          <p:nvPr/>
        </p:nvSpPr>
        <p:spPr>
          <a:xfrm>
            <a:off x="8720918" y="2156346"/>
            <a:ext cx="2797791" cy="279779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Риск передачи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COVID-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инфекции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463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1935163"/>
          <a:ext cx="109728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Анализ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Финансовые затраты на проезд от удаленного населенного пункта Бутурлинского муниципального округа до Центра ( от 75-115 рублей на одного человека)</a:t>
            </a:r>
          </a:p>
          <a:p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Риск передачи 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COVID-19</a:t>
            </a:r>
            <a:endParaRPr lang="ru-RU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01D4D7-39C8-424B-9468-16A6AABA16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3753133" y="221489"/>
            <a:ext cx="5554639" cy="5554639"/>
          </a:xfrm>
          <a:prstGeom prst="rect">
            <a:avLst/>
          </a:prstGeom>
          <a:effectLst>
            <a:outerShdw blurRad="50800" dist="38100" dir="5400000" algn="t" rotWithShape="0">
              <a:schemeClr val="accent1">
                <a:lumMod val="75000"/>
                <a:alpha val="40000"/>
              </a:schemeClr>
            </a:outerShdw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Работа в команде</a:t>
            </a:r>
            <a:endParaRPr lang="ru-RU" sz="4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/>
          <a:stretch>
            <a:fillRect/>
          </a:stretch>
        </p:blipFill>
        <p:spPr bwMode="auto">
          <a:xfrm>
            <a:off x="2866030" y="1869743"/>
            <a:ext cx="7274256" cy="457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49676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2944" y="1596788"/>
            <a:ext cx="2737798" cy="452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10329">
            <a:off x="450835" y="1891530"/>
            <a:ext cx="3787501" cy="449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83846">
            <a:off x="7877581" y="1989713"/>
            <a:ext cx="3702232" cy="447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Работа пункта оказания социальных услуг в дистанционном режиме с использованием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интернет-технологий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Результат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28048" y="1842449"/>
          <a:ext cx="10697001" cy="4653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Результат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Увеличение количества получателей социальных услуг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Сокращение финансовых затрат получателей социальных услуг (оказание социальных услуг в дистанционном режиме позволило исключить финансовые затраты на проезд)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D3D409B-2F0D-45E2-A4A4-9F416A036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1" y="665376"/>
            <a:ext cx="5371531" cy="132556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Риск передачи </a:t>
            </a:r>
            <a:b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COVID-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инфекции </a:t>
            </a:r>
            <a:endParaRPr lang="ru-RU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8D1DD816-9D8F-406F-829E-B3E6D45A3A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80806221"/>
              </p:ext>
            </p:extLst>
          </p:nvPr>
        </p:nvGraphicFramePr>
        <p:xfrm>
          <a:off x="0" y="1337479"/>
          <a:ext cx="12596885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32535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7F0C4726-51CE-435B-86CA-0D698CF91E0F}"/>
              </a:ext>
            </a:extLst>
          </p:cNvPr>
          <p:cNvSpPr txBox="1">
            <a:spLocks/>
          </p:cNvSpPr>
          <p:nvPr/>
        </p:nvSpPr>
        <p:spPr>
          <a:xfrm>
            <a:off x="3879751" y="619233"/>
            <a:ext cx="4432499" cy="1150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Итоги</a:t>
            </a:r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7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61FD2D31-55A6-42E4-A1A0-5BCDF0835444}"/>
              </a:ext>
            </a:extLst>
          </p:cNvPr>
          <p:cNvSpPr txBox="1">
            <a:spLocks/>
          </p:cNvSpPr>
          <p:nvPr/>
        </p:nvSpPr>
        <p:spPr>
          <a:xfrm>
            <a:off x="576942" y="1930400"/>
            <a:ext cx="11063515" cy="474617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 пункт оказания социальных услуг в дистанционном режиме, что позволило решить проблему временных и финансовых затрат при поездке получателя социальных услуг на автобусе, а также открыло возможности оказания социальных услуг в дистанционной форме с использованием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интернет-технологий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исключающей непосредственный контакт получателя социальных услуг и специалиста, оказывающего услугу.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Проект успешно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реализован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8751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8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1250</TotalTime>
  <Words>262</Words>
  <Application>Microsoft Office PowerPoint</Application>
  <PresentationFormat>Произвольный</PresentationFormat>
  <Paragraphs>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               Министерство социальной политики Нижегородской области Государственное бюджетное учреждение «Центр социальной помощи семье и детям Бутурлинского муниципального округа» </vt:lpstr>
      <vt:lpstr>ПРОЕКТ «Доступный центр социальной помощи»</vt:lpstr>
      <vt:lpstr>Цель проекта: Повышение уровня доступности предоставляемых социальных услуг для семей, воспитывающих детей  проживающих в удаленных населенных пунктах Бутурлинского муниципального округа</vt:lpstr>
      <vt:lpstr>Задачи проекта</vt:lpstr>
      <vt:lpstr>Обоснование выбора(проблемы)</vt:lpstr>
      <vt:lpstr>Анализ</vt:lpstr>
      <vt:lpstr>Анализ</vt:lpstr>
      <vt:lpstr>Работа в команде</vt:lpstr>
      <vt:lpstr>Работа пункта оказания социальных услуг в дистанционном режиме с использованием интернет-технологий</vt:lpstr>
      <vt:lpstr>Результат</vt:lpstr>
      <vt:lpstr>Результат</vt:lpstr>
      <vt:lpstr>Риск передачи  COVID-инфекции </vt:lpstr>
      <vt:lpstr>Слайд 13</vt:lpstr>
      <vt:lpstr>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User</cp:lastModifiedBy>
  <cp:revision>65</cp:revision>
  <dcterms:created xsi:type="dcterms:W3CDTF">2021-05-07T08:34:05Z</dcterms:created>
  <dcterms:modified xsi:type="dcterms:W3CDTF">2022-05-12T06:27:05Z</dcterms:modified>
</cp:coreProperties>
</file>